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240B1-DBA5-67FE-936F-57C128BF579E}" v="27" dt="2023-09-25T11:09:58.255"/>
    <p1510:client id="{8145950A-A494-C0C8-FF22-A4D89455723E}" v="70" dt="2023-06-13T08:41:13.275"/>
    <p1510:client id="{BCFFD36A-3732-06B4-3D1D-192F3DD1D8FF}" v="27" dt="2023-09-25T11:10:41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2E62-AD31-4F3D-B5D2-66177D6C8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AB17A-41DA-43A3-8EA2-DE95B1CEB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FE7A2-AC34-4051-8A5B-FD22EE60B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E6C1A-6F88-40E1-A27F-81F653A9D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63F21-CD4A-4A85-87A5-7819A85A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2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EFB0-46A5-4F18-824E-5C5F1F88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EB41B-4038-4363-97CB-EA1D83457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C630F-46C6-4892-9D84-CE995264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614C9-6B61-41FD-B2F6-77A36BC9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B601F-7D58-48F9-AD0E-EB0DE4AA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0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93203B-44C9-4158-820B-81B1D70F4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FA8D2-1D6F-45B1-8736-12ADF3419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D5EE2-F190-4120-B4C9-DB94CEE6E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97EB9-AF9D-48CF-B004-BDFCAB87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899A9-80DE-4F5C-8980-A0A5BE3D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9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78EB-F3A4-4279-9DCE-32534F71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15046-6DDE-4302-A8EC-A16BF7EF9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19641-208B-4FED-847C-AF217F56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FC9C-3039-4FD5-8F1F-EDAE4FE4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C2CA6-3D5B-4355-AAE9-0FDD9234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8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0127F-E224-4447-BA68-EF9C30742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3E677-729A-4B47-A627-D3F4E9109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827BC-3A6D-434D-8C9C-9CA759E2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5863D-9B42-40D9-9307-B43A2FCB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D1905-AC02-43F2-8408-AC04FB2D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7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7788-8DFA-4BF5-97DE-D39637E23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36C4-9E09-4061-8724-4CE54530D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08DA2-D38C-4CF4-858E-18FC1C280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D5B64-7261-484D-B1C3-110EE697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B0581-48B1-4B6D-B41A-2EBEB033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AD513-DF1E-42B2-965A-27C18FE5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1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7EB2-E84F-4FC3-89E8-E24089DAE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FCDC8-93C5-4307-867B-CDDED9766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32591-9AD5-4FBF-8BDC-A9DAE37E5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54B50-1B3C-4817-8281-048FD0502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AC9E7-001E-406C-A24C-B96DC22AC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4ED581-ACFF-4340-9E57-4EBA5D8F1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6D785-FEE5-4F13-8F33-6ADF0C4D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C5E3C0-4FE6-49FA-9F18-0F5D0925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6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7121-64FD-4E91-B8C6-453F4ABF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BA21D-5BC4-4081-BC2C-555C670D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BB7A9-DBEF-446B-A901-C773F062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A08E0-76D0-445A-BBCF-0868C354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4C116-38E3-43B9-B5B0-6C3A5028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4BE96-7F5F-46E9-861D-7D63CCAFB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B30D0-092B-4651-927B-48DC6024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97A0-7ABF-4A36-9393-2D20A27DA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D6527-5F71-4AE3-A132-1F4F7131B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CCD40-69E5-40AF-80DC-1A69970A0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485B9-85A7-4DB3-97E4-D7FA478D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CEF6F-7F43-4463-816E-A5F1467E0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2B072-FB4C-4E4F-8D39-D5DE47D5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5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AAA9C-BC1A-4712-86C2-70B9E734C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2206DF-7EE8-4478-B09D-B8E142C7A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5E054-CEBB-428B-BDE9-B4CAC2BDF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2C563-B473-457E-85E6-17C09743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90427-DEE8-43C0-B570-474B6F0E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101D8-7CBD-4B20-93A2-EBBBA8B8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6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DBE27A-CF7C-4309-9D2C-8AC5A8840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887C9-2177-46D4-AA61-39A66F8F6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EC3E-B1D3-4FB2-97A7-312AADE32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C51DA-B2EB-4914-A25C-73674408BBFA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36DC8-C656-43A0-AA22-A8C70EBC6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D861D-020F-47E7-BF7C-1BB623378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61555-8E38-4BF8-85A5-AA0549C96B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2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039876-A6C5-4587-813E-6980EA8435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260034"/>
              </p:ext>
            </p:extLst>
          </p:nvPr>
        </p:nvGraphicFramePr>
        <p:xfrm>
          <a:off x="427838" y="1833681"/>
          <a:ext cx="11154997" cy="15302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02658">
                  <a:extLst>
                    <a:ext uri="{9D8B030D-6E8A-4147-A177-3AD203B41FA5}">
                      <a16:colId xmlns:a16="http://schemas.microsoft.com/office/drawing/2014/main" val="1915758237"/>
                    </a:ext>
                  </a:extLst>
                </a:gridCol>
                <a:gridCol w="3391757">
                  <a:extLst>
                    <a:ext uri="{9D8B030D-6E8A-4147-A177-3AD203B41FA5}">
                      <a16:colId xmlns:a16="http://schemas.microsoft.com/office/drawing/2014/main" val="3469304264"/>
                    </a:ext>
                  </a:extLst>
                </a:gridCol>
                <a:gridCol w="4460582">
                  <a:extLst>
                    <a:ext uri="{9D8B030D-6E8A-4147-A177-3AD203B41FA5}">
                      <a16:colId xmlns:a16="http://schemas.microsoft.com/office/drawing/2014/main" val="137789301"/>
                    </a:ext>
                  </a:extLst>
                </a:gridCol>
              </a:tblGrid>
              <a:tr h="1912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Examen/SV-Commissie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Leden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Plaatsvervangers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44602"/>
                  </a:ext>
                </a:extLst>
              </a:tr>
              <a:tr h="133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Bachelor </a:t>
                      </a:r>
                      <a:r>
                        <a:rPr lang="nl-BE" sz="1200" err="1">
                          <a:effectLst/>
                        </a:rPr>
                        <a:t>ingenieurswetenschappen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bg1"/>
                          </a:solidFill>
                          <a:effectLst/>
                        </a:rPr>
                        <a:t>T. </a:t>
                      </a:r>
                      <a:r>
                        <a:rPr lang="fr-FR" sz="1200" err="1">
                          <a:solidFill>
                            <a:schemeClr val="bg1"/>
                          </a:solidFill>
                          <a:effectLst/>
                        </a:rPr>
                        <a:t>Verstaten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H. </a:t>
                      </a:r>
                      <a:r>
                        <a:rPr lang="en-US" sz="1200" err="1">
                          <a:effectLst/>
                        </a:rPr>
                        <a:t>Rahier</a:t>
                      </a:r>
                      <a:r>
                        <a:rPr lang="en-US" sz="1200">
                          <a:effectLst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G. Vandersteen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J. Lemeire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solidFill>
                            <a:schemeClr val="bg1"/>
                          </a:solidFill>
                          <a:effectLst/>
                        </a:rPr>
                        <a:t>H. Ottevaere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D. Van Hemelrijck *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solidFill>
                            <a:schemeClr val="bg1"/>
                          </a:solidFill>
                          <a:effectLst/>
                        </a:rPr>
                        <a:t>I. De Graeve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K. Steenhaut –</a:t>
                      </a:r>
                      <a:r>
                        <a:rPr lang="nl-BE" sz="1200" err="1">
                          <a:effectLst/>
                        </a:rPr>
                        <a:t>plvv</a:t>
                      </a:r>
                      <a:r>
                        <a:rPr lang="nl-BE" sz="1200">
                          <a:effectLst/>
                        </a:rPr>
                        <a:t> </a:t>
                      </a:r>
                      <a:r>
                        <a:rPr lang="nl-BE" sz="1200" err="1">
                          <a:effectLst/>
                        </a:rPr>
                        <a:t>ombudspersoon</a:t>
                      </a:r>
                      <a:r>
                        <a:rPr lang="nl-BE" sz="1200">
                          <a:effectLst/>
                        </a:rPr>
                        <a:t> (*)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9408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15A22A-AFF7-47B2-BADD-4B095DC9F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123112"/>
              </p:ext>
            </p:extLst>
          </p:nvPr>
        </p:nvGraphicFramePr>
        <p:xfrm>
          <a:off x="427838" y="3589877"/>
          <a:ext cx="11154996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05263">
                  <a:extLst>
                    <a:ext uri="{9D8B030D-6E8A-4147-A177-3AD203B41FA5}">
                      <a16:colId xmlns:a16="http://schemas.microsoft.com/office/drawing/2014/main" val="3825793637"/>
                    </a:ext>
                  </a:extLst>
                </a:gridCol>
                <a:gridCol w="3392525">
                  <a:extLst>
                    <a:ext uri="{9D8B030D-6E8A-4147-A177-3AD203B41FA5}">
                      <a16:colId xmlns:a16="http://schemas.microsoft.com/office/drawing/2014/main" val="3981303556"/>
                    </a:ext>
                  </a:extLst>
                </a:gridCol>
                <a:gridCol w="4457208">
                  <a:extLst>
                    <a:ext uri="{9D8B030D-6E8A-4147-A177-3AD203B41FA5}">
                      <a16:colId xmlns:a16="http://schemas.microsoft.com/office/drawing/2014/main" val="3771590099"/>
                    </a:ext>
                  </a:extLst>
                </a:gridCol>
              </a:tblGrid>
              <a:tr h="12412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Bachelor </a:t>
                      </a:r>
                      <a:r>
                        <a:rPr lang="nl-BE" sz="1200" err="1">
                          <a:effectLst/>
                        </a:rPr>
                        <a:t>ingenieurswetenschappen</a:t>
                      </a:r>
                      <a:r>
                        <a:rPr lang="nl-BE" sz="1200">
                          <a:effectLst/>
                        </a:rPr>
                        <a:t>: architectuur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N. De </a:t>
                      </a:r>
                      <a:r>
                        <a:rPr lang="nl-BE" sz="1200" err="1">
                          <a:effectLst/>
                        </a:rPr>
                        <a:t>Temmerman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solidFill>
                            <a:schemeClr val="bg1"/>
                          </a:solidFill>
                          <a:effectLst/>
                        </a:rPr>
                        <a:t>T. </a:t>
                      </a:r>
                      <a:r>
                        <a:rPr lang="nl-BE" sz="1200" err="1">
                          <a:solidFill>
                            <a:schemeClr val="bg1"/>
                          </a:solidFill>
                          <a:effectLst/>
                        </a:rPr>
                        <a:t>Verstraten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solidFill>
                            <a:schemeClr val="bg1"/>
                          </a:solidFill>
                          <a:effectLst/>
                        </a:rPr>
                        <a:t>L. De Laet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solidFill>
                            <a:schemeClr val="bg1"/>
                          </a:solidFill>
                          <a:effectLst/>
                        </a:rPr>
                        <a:t>B. Jansen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I. Wouters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G. Sonck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L. </a:t>
                      </a:r>
                      <a:r>
                        <a:rPr lang="nl-BE" sz="1200" err="1">
                          <a:effectLst/>
                        </a:rPr>
                        <a:t>Pyl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A. </a:t>
                      </a:r>
                      <a:r>
                        <a:rPr lang="nl-BE" sz="1200" err="1">
                          <a:effectLst/>
                        </a:rPr>
                        <a:t>Verdonck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986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DC3547-B888-4C20-BA39-A0364620B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542650"/>
              </p:ext>
            </p:extLst>
          </p:nvPr>
        </p:nvGraphicFramePr>
        <p:xfrm>
          <a:off x="427836" y="5035053"/>
          <a:ext cx="11154996" cy="14181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05265">
                  <a:extLst>
                    <a:ext uri="{9D8B030D-6E8A-4147-A177-3AD203B41FA5}">
                      <a16:colId xmlns:a16="http://schemas.microsoft.com/office/drawing/2014/main" val="3324595440"/>
                    </a:ext>
                  </a:extLst>
                </a:gridCol>
                <a:gridCol w="3392523">
                  <a:extLst>
                    <a:ext uri="{9D8B030D-6E8A-4147-A177-3AD203B41FA5}">
                      <a16:colId xmlns:a16="http://schemas.microsoft.com/office/drawing/2014/main" val="542989672"/>
                    </a:ext>
                  </a:extLst>
                </a:gridCol>
                <a:gridCol w="4457208">
                  <a:extLst>
                    <a:ext uri="{9D8B030D-6E8A-4147-A177-3AD203B41FA5}">
                      <a16:colId xmlns:a16="http://schemas.microsoft.com/office/drawing/2014/main" val="489628735"/>
                    </a:ext>
                  </a:extLst>
                </a:gridCol>
              </a:tblGrid>
              <a:tr h="14181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Bachelor industriële wetenschappen en Schakelprogramma’s industriële wetenschappen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A. Touhafi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T. De Troyer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K. Steenhaut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S. Bram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A. Braeken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P. Van den Bossche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M. </a:t>
                      </a:r>
                      <a:r>
                        <a:rPr lang="nl-BE" sz="1200" err="1">
                          <a:effectLst/>
                        </a:rPr>
                        <a:t>Runacres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>
                          <a:effectLst/>
                        </a:rPr>
                        <a:t>J. Lemeire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28878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3A37955-7568-41F1-BC85-AEBB21383789}"/>
              </a:ext>
            </a:extLst>
          </p:cNvPr>
          <p:cNvSpPr txBox="1"/>
          <p:nvPr/>
        </p:nvSpPr>
        <p:spPr>
          <a:xfrm>
            <a:off x="381348" y="1022930"/>
            <a:ext cx="5509470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BE" sz="1600" b="1" dirty="0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Voorzitter: G. Desmet (</a:t>
            </a:r>
            <a:r>
              <a:rPr lang="nl-BE" sz="1600" b="1" dirty="0" err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plvv</a:t>
            </a:r>
            <a:r>
              <a:rPr lang="nl-BE" sz="1600" b="1" dirty="0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. J. Van Mierlo)</a:t>
            </a:r>
            <a:br>
              <a:rPr lang="en-US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BE" sz="1600" b="1" dirty="0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Secretaris: F. </a:t>
            </a:r>
            <a:r>
              <a:rPr lang="nl-BE" sz="1600" b="1" dirty="0" err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Borguet</a:t>
            </a:r>
            <a:r>
              <a:rPr lang="nl-BE" sz="1600" b="1" dirty="0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 (</a:t>
            </a:r>
            <a:r>
              <a:rPr lang="nl-BE" sz="1600" b="1" dirty="0" err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plvv</a:t>
            </a:r>
            <a:r>
              <a:rPr lang="nl-BE" sz="1600" b="1" dirty="0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. </a:t>
            </a:r>
            <a:r>
              <a:rPr lang="nl-BE" sz="1600" b="1" dirty="0">
                <a:ea typeface="Times New Roman" panose="02020603050405020304" pitchFamily="18" charset="0"/>
                <a:cs typeface="Times New Roman"/>
              </a:rPr>
              <a:t>A. </a:t>
            </a:r>
            <a:r>
              <a:rPr lang="nl-BE" sz="1600" b="1" dirty="0" err="1">
                <a:ea typeface="Times New Roman" panose="02020603050405020304" pitchFamily="18" charset="0"/>
                <a:cs typeface="Times New Roman"/>
              </a:rPr>
              <a:t>Debrouwere</a:t>
            </a:r>
            <a:r>
              <a:rPr lang="nl-BE" sz="1600" b="1" dirty="0">
                <a:ea typeface="Times New Roman" panose="02020603050405020304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5AEEBBA-0BAD-4F22-B000-4F9BCF7F3CCA}"/>
              </a:ext>
            </a:extLst>
          </p:cNvPr>
          <p:cNvSpPr txBox="1">
            <a:spLocks/>
          </p:cNvSpPr>
          <p:nvPr/>
        </p:nvSpPr>
        <p:spPr>
          <a:xfrm>
            <a:off x="393817" y="147011"/>
            <a:ext cx="11189017" cy="6499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29210" algn="l">
              <a:lnSpc>
                <a:spcPct val="100000"/>
              </a:lnSpc>
              <a:spcBef>
                <a:spcPts val="0"/>
              </a:spcBef>
              <a:tabLst>
                <a:tab pos="1440180" algn="l"/>
                <a:tab pos="3330575" algn="l"/>
                <a:tab pos="4951095" algn="l"/>
              </a:tabLst>
            </a:pPr>
            <a:r>
              <a:rPr lang="nl-NL" sz="3300" b="1" dirty="0">
                <a:latin typeface="Calibri"/>
                <a:ea typeface="Times New Roman" panose="02020603050405020304" pitchFamily="18" charset="0"/>
                <a:cs typeface="Calibri"/>
              </a:rPr>
              <a:t>Faculteit ingenieurswetenschappen</a:t>
            </a:r>
          </a:p>
          <a:p>
            <a:pPr marR="29210" algn="l">
              <a:lnSpc>
                <a:spcPct val="100000"/>
              </a:lnSpc>
              <a:spcBef>
                <a:spcPts val="0"/>
              </a:spcBef>
              <a:tabLst>
                <a:tab pos="1440180" algn="l"/>
                <a:tab pos="3330575" algn="l"/>
                <a:tab pos="4951095" algn="l"/>
              </a:tabLst>
            </a:pPr>
            <a:r>
              <a:rPr lang="nl-NL" sz="3300" b="1" dirty="0">
                <a:latin typeface="Calibri"/>
                <a:ea typeface="Times New Roman" panose="02020603050405020304" pitchFamily="18" charset="0"/>
                <a:cs typeface="Calibri"/>
              </a:rPr>
              <a:t>Examencommissies bachelor- en schakelprogramma’s academiejaar 2023-24</a:t>
            </a:r>
            <a:br>
              <a:rPr lang="en-US" sz="33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1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291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3A990DE-7881-4690-92D0-DB447541DD37}"/>
              </a:ext>
            </a:extLst>
          </p:cNvPr>
          <p:cNvSpPr txBox="1">
            <a:spLocks/>
          </p:cNvSpPr>
          <p:nvPr/>
        </p:nvSpPr>
        <p:spPr>
          <a:xfrm>
            <a:off x="393817" y="147011"/>
            <a:ext cx="11189017" cy="6499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29210" algn="l">
              <a:lnSpc>
                <a:spcPct val="100000"/>
              </a:lnSpc>
              <a:spcBef>
                <a:spcPts val="0"/>
              </a:spcBef>
              <a:tabLst>
                <a:tab pos="1440180" algn="l"/>
                <a:tab pos="3330575" algn="l"/>
                <a:tab pos="4951095" algn="l"/>
              </a:tabLst>
            </a:pPr>
            <a:r>
              <a:rPr lang="nl-NL" sz="3300" b="1" dirty="0">
                <a:latin typeface="Calibri"/>
                <a:ea typeface="Times New Roman" panose="02020603050405020304" pitchFamily="18" charset="0"/>
                <a:cs typeface="Calibri"/>
              </a:rPr>
              <a:t>Faculteit ingenieurswetenschappen</a:t>
            </a:r>
          </a:p>
          <a:p>
            <a:pPr marR="29210" algn="l">
              <a:lnSpc>
                <a:spcPct val="100000"/>
              </a:lnSpc>
              <a:spcBef>
                <a:spcPts val="0"/>
              </a:spcBef>
              <a:tabLst>
                <a:tab pos="1440180" algn="l"/>
                <a:tab pos="3330575" algn="l"/>
                <a:tab pos="4951095" algn="l"/>
              </a:tabLst>
            </a:pPr>
            <a:r>
              <a:rPr lang="nl-NL" sz="3300" b="1" dirty="0">
                <a:latin typeface="Calibri"/>
                <a:ea typeface="Times New Roman" panose="02020603050405020304" pitchFamily="18" charset="0"/>
                <a:cs typeface="Calibri"/>
              </a:rPr>
              <a:t>Examencommissies master- en voorbereidingsprogramma’s academiejaar 2023-24</a:t>
            </a:r>
            <a:br>
              <a:rPr lang="en-US" sz="33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1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331381-81CF-4E65-919E-9234B6303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81511"/>
              </p:ext>
            </p:extLst>
          </p:nvPr>
        </p:nvGraphicFramePr>
        <p:xfrm>
          <a:off x="393816" y="1381730"/>
          <a:ext cx="11189017" cy="53999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37728">
                  <a:extLst>
                    <a:ext uri="{9D8B030D-6E8A-4147-A177-3AD203B41FA5}">
                      <a16:colId xmlns:a16="http://schemas.microsoft.com/office/drawing/2014/main" val="2382755113"/>
                    </a:ext>
                  </a:extLst>
                </a:gridCol>
                <a:gridCol w="5227657">
                  <a:extLst>
                    <a:ext uri="{9D8B030D-6E8A-4147-A177-3AD203B41FA5}">
                      <a16:colId xmlns:a16="http://schemas.microsoft.com/office/drawing/2014/main" val="743602748"/>
                    </a:ext>
                  </a:extLst>
                </a:gridCol>
                <a:gridCol w="1623632">
                  <a:extLst>
                    <a:ext uri="{9D8B030D-6E8A-4147-A177-3AD203B41FA5}">
                      <a16:colId xmlns:a16="http://schemas.microsoft.com/office/drawing/2014/main" val="348412128"/>
                    </a:ext>
                  </a:extLst>
                </a:gridCol>
              </a:tblGrid>
              <a:tr h="4518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err="1">
                        <a:effectLst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Leden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err="1">
                          <a:effectLst/>
                        </a:rPr>
                        <a:t>Plaatsvervangers</a:t>
                      </a:r>
                      <a:endParaRPr lang="en-US" sz="1200" err="1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621564"/>
                  </a:ext>
                </a:extLst>
              </a:tr>
              <a:tr h="107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Master Industriële wetenschappen EM + Master industriële wetenschappen ELO-ICT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P. Van den Bossche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T. De Troyer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S. Bram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A.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</a:rPr>
                        <a:t>Touhafi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J.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</a:rPr>
                        <a:t>Lemeire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K.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</a:rPr>
                        <a:t>Steenhaut</a:t>
                      </a:r>
                      <a:endParaRPr lang="en-US" sz="1200" b="1" dirty="0" err="1">
                        <a:solidFill>
                          <a:schemeClr val="bg1"/>
                        </a:solidFill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M. </a:t>
                      </a:r>
                      <a:r>
                        <a:rPr lang="en-US" sz="1200" dirty="0" err="1">
                          <a:effectLst/>
                        </a:rPr>
                        <a:t>Runacres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N. Deligiannis</a:t>
                      </a:r>
                      <a:endParaRPr lang="en-US" sz="12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210763"/>
                  </a:ext>
                </a:extLst>
              </a:tr>
              <a:tr h="107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Master Toegepaste Computerwetenschappen/</a:t>
                      </a:r>
                      <a:r>
                        <a:rPr lang="nl-BE" sz="1200" dirty="0" err="1">
                          <a:effectLst/>
                        </a:rPr>
                        <a:t>Applied</a:t>
                      </a:r>
                      <a:r>
                        <a:rPr lang="nl-BE" sz="1200" dirty="0">
                          <a:effectLst/>
                        </a:rPr>
                        <a:t> Computer </a:t>
                      </a:r>
                      <a:r>
                        <a:rPr lang="nl-BE" sz="1200" dirty="0" err="1">
                          <a:effectLst/>
                        </a:rPr>
                        <a:t>Science</a:t>
                      </a:r>
                      <a:r>
                        <a:rPr lang="nl-BE" sz="1200" dirty="0">
                          <a:effectLst/>
                        </a:rPr>
                        <a:t> en Voorbereidingsprogramma</a:t>
                      </a:r>
                      <a:endParaRPr lang="en-US" sz="1200" dirty="0" err="1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B. Jansen 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L. De Cruz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sym typeface="Wingdings" panose="05000000000000000000" pitchFamily="2" charset="2"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  <a:sym typeface="Wingdings" panose="05000000000000000000" pitchFamily="2" charset="2"/>
                        </a:rPr>
                        <a:t>Ketsman</a:t>
                      </a:r>
                      <a:endParaRPr lang="en-US" sz="1200" b="1" dirty="0" err="1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N. Deligiannis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B. De Silva Gomez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K.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</a:rPr>
                        <a:t>Steenhaut</a:t>
                      </a:r>
                      <a:endParaRPr lang="en-US" sz="1200" b="1" dirty="0" err="1">
                        <a:solidFill>
                          <a:schemeClr val="bg1"/>
                        </a:solidFill>
                        <a:effectLst/>
                        <a:sym typeface="Wingdings" panose="05000000000000000000" pitchFamily="2" charset="2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/>
                        </a:rPr>
                        <a:t>A. Munteanu</a:t>
                      </a:r>
                    </a:p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/>
                        </a:rPr>
                        <a:t>A. Van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/>
                        </a:rPr>
                        <a:t>Griensven</a:t>
                      </a: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807799"/>
                  </a:ext>
                </a:extLst>
              </a:tr>
              <a:tr h="89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Master </a:t>
                      </a:r>
                      <a:r>
                        <a:rPr lang="en-US" sz="1200" dirty="0" err="1">
                          <a:effectLst/>
                          <a:latin typeface="+mn-lt"/>
                        </a:rPr>
                        <a:t>Ingenieurswetenschappen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+mn-lt"/>
                        </a:rPr>
                        <a:t>Fotonica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Master of Photonics Engineering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European Master of Science in Photonics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en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Voorbereidingsprogramma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Deliberatie door een interuniversitaire examencommissie conform interuniversitaire overeenkomst. 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Aktename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op de VUB. 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H.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Ottevaere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(voorzitter - VUB), N. Le Thomas (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co-voorzitter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–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UGent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), J. Van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Erps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(VUB), R.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Vounckx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(VUB), Jeroen Beeckman (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UGent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), H. De Smet (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UGent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84919"/>
                  </a:ext>
                </a:extLst>
              </a:tr>
              <a:tr h="74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  <a:latin typeface="+mn-lt"/>
                        </a:rPr>
                        <a:t>Master Biomedische Ingenieurstechnieken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  <a:latin typeface="+mn-lt"/>
                        </a:rPr>
                        <a:t>Master of </a:t>
                      </a:r>
                      <a:r>
                        <a:rPr lang="nl-BE" sz="1200" dirty="0" err="1">
                          <a:effectLst/>
                          <a:latin typeface="+mn-lt"/>
                        </a:rPr>
                        <a:t>Biomedical</a:t>
                      </a:r>
                      <a:r>
                        <a:rPr lang="nl-BE" sz="1200" dirty="0">
                          <a:effectLst/>
                          <a:latin typeface="+mn-lt"/>
                        </a:rPr>
                        <a:t> Engineering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en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Voorbereidingsprogramma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Deliberatie door een interuniversitaire examencommissie conform interuniversitair examenreglement.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Aktename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op de VUB.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Voorzitter: P. Segers (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UGent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Secretaris: J. Stiens (VUB)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885253"/>
                  </a:ext>
                </a:extLst>
              </a:tr>
              <a:tr h="107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Master in Sustainable Land Management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Deliberatie door een interuniversitaire examencommissie conform interuniversitair examenreglement.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Aktename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op VUB.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Voorzitter: P.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Finke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UGent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),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co-voorzitter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: A. Van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Griensven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(VUB), secretaris: A.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Verdoodt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UGent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), vicesecretaris: M.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Kervyn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De </a:t>
                      </a:r>
                      <a:r>
                        <a:rPr lang="nl-BE" sz="1200" b="1" dirty="0" err="1">
                          <a:solidFill>
                            <a:schemeClr val="bg1"/>
                          </a:solidFill>
                          <a:effectLst/>
                        </a:rPr>
                        <a:t>Meerendre</a:t>
                      </a:r>
                      <a:r>
                        <a:rPr lang="nl-BE" sz="1200" b="1" dirty="0">
                          <a:solidFill>
                            <a:schemeClr val="bg1"/>
                          </a:solidFill>
                          <a:effectLst/>
                        </a:rPr>
                        <a:t> (VUB)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0218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5668DA2-98B1-4F3A-9905-298705555382}"/>
              </a:ext>
            </a:extLst>
          </p:cNvPr>
          <p:cNvSpPr txBox="1"/>
          <p:nvPr/>
        </p:nvSpPr>
        <p:spPr>
          <a:xfrm>
            <a:off x="310391" y="796954"/>
            <a:ext cx="11272441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BE" sz="1600" b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Voorzitter: J. Van Mierlo (</a:t>
            </a:r>
            <a:r>
              <a:rPr lang="nl-BE" sz="1600" b="1" err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plvv</a:t>
            </a:r>
            <a:r>
              <a:rPr lang="nl-BE" sz="1600" b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. </a:t>
            </a:r>
            <a:r>
              <a:rPr lang="nl-BE" sz="1600" b="1">
                <a:ea typeface="Times New Roman" panose="02020603050405020304" pitchFamily="18" charset="0"/>
                <a:cs typeface="Times New Roman"/>
              </a:rPr>
              <a:t>I. Wouters)</a:t>
            </a:r>
            <a:r>
              <a:rPr lang="nl-BE" sz="1600" b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 – </a:t>
            </a:r>
            <a:r>
              <a:rPr lang="nl-BE" sz="1600" b="1" err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Co-voorzitter</a:t>
            </a:r>
            <a:r>
              <a:rPr lang="nl-BE" sz="1600" b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: A. Touhafi</a:t>
            </a:r>
            <a:br>
              <a:rPr lang="en-US" sz="16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BE" sz="1600" b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Secretaris: S. Vandevoorde (</a:t>
            </a:r>
            <a:r>
              <a:rPr lang="nl-BE" sz="1600" b="1" err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plvv</a:t>
            </a:r>
            <a:r>
              <a:rPr lang="nl-BE" sz="1600" b="1">
                <a:effectLst/>
                <a:latin typeface="+mn-lt"/>
                <a:ea typeface="Times New Roman" panose="02020603050405020304" pitchFamily="18" charset="0"/>
                <a:cs typeface="Times New Roman"/>
              </a:rPr>
              <a:t>. W. Meulebroeck)</a:t>
            </a:r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4559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48a3ab-0a71-4502-870a-78ff9b1fbfc0">
      <Terms xmlns="http://schemas.microsoft.com/office/infopath/2007/PartnerControls"/>
    </lcf76f155ced4ddcb4097134ff3c332f>
    <TaxCatchAll xmlns="232e48a4-996a-4688-951c-c513fbc1255c" xsi:nil="true"/>
    <SharedWithUsers xmlns="232e48a4-996a-4688-951c-c513fbc1255c">
      <UserInfo>
        <DisplayName>Stephanie Van de Voorde</DisplayName>
        <AccountId>251</AccountId>
        <AccountType/>
      </UserInfo>
      <UserInfo>
        <DisplayName>Emmy De Maertelaere</DisplayName>
        <AccountId>4427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9264446A3AE489129FAB3C6AA9007" ma:contentTypeVersion="17" ma:contentTypeDescription="Een nieuw document maken." ma:contentTypeScope="" ma:versionID="00a3c4704850f7d5fac5f16924addb1d">
  <xsd:schema xmlns:xsd="http://www.w3.org/2001/XMLSchema" xmlns:xs="http://www.w3.org/2001/XMLSchema" xmlns:p="http://schemas.microsoft.com/office/2006/metadata/properties" xmlns:ns2="232e48a4-996a-4688-951c-c513fbc1255c" xmlns:ns3="c748a3ab-0a71-4502-870a-78ff9b1fbfc0" targetNamespace="http://schemas.microsoft.com/office/2006/metadata/properties" ma:root="true" ma:fieldsID="84ecad757c9a058ea349314264171ce8" ns2:_="" ns3:_="">
    <xsd:import namespace="232e48a4-996a-4688-951c-c513fbc1255c"/>
    <xsd:import namespace="c748a3ab-0a71-4502-870a-78ff9b1fbfc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2e48a4-996a-4688-951c-c513fbc12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5067999-9e1e-4ff5-8b49-1c4583c5fd81}" ma:internalName="TaxCatchAll" ma:showField="CatchAllData" ma:web="232e48a4-996a-4688-951c-c513fbc125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8a3ab-0a71-4502-870a-78ff9b1fbf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50a49bc4-c9e0-412a-b7e2-852193553b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1580D2-58C0-406B-9CE2-B3A6A0E7F4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1BDAA8-EC16-4D0F-BDF8-32B1788E6362}">
  <ds:schemaRefs>
    <ds:schemaRef ds:uri="232e48a4-996a-4688-951c-c513fbc1255c"/>
    <ds:schemaRef ds:uri="c748a3ab-0a71-4502-870a-78ff9b1fbfc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E0B5522-53C4-4F63-BCDD-F113944EF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2e48a4-996a-4688-951c-c513fbc1255c"/>
    <ds:schemaRef ds:uri="c748a3ab-0a71-4502-870a-78ff9b1fbf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Macintosh PowerPoint</Application>
  <PresentationFormat>Breedbeeld</PresentationFormat>
  <Paragraphs>79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MS Sans Serif</vt:lpstr>
      <vt:lpstr>Wingdings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Examencommissies bachelorprogramma’s en schakelprogramma’s faculteit ingenieurswetenschappen – academiejaar 2020-21.  Voorzitter en secretaris examencommissies BA en schakelprogramma’s Voorzitter: G. Desmet (plvv. J. Van Mierlo) Secretaris: F. Borguet (plvv. H. Terryn ) </dc:title>
  <dc:creator>Mireille PONET</dc:creator>
  <cp:lastModifiedBy>Emmy De Maertelaere</cp:lastModifiedBy>
  <cp:revision>12</cp:revision>
  <dcterms:created xsi:type="dcterms:W3CDTF">2020-08-31T13:21:19Z</dcterms:created>
  <dcterms:modified xsi:type="dcterms:W3CDTF">2023-10-10T13:05:37Z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0x010100E149264446A3AE489129FAB3C6AA9007</vt:lpwstr>
  </property>
  <property fmtid="{D5CDD505-2E9C-101B-9397-08002B2CF9AE}" pid="3" name="MediaServiceImageTags">
    <vt:lpwstr/>
  </property>
</Properties>
</file>